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5" r:id="rId20"/>
    <p:sldId id="278" r:id="rId21"/>
    <p:sldId id="276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9" r:id="rId37"/>
    <p:sldId id="293" r:id="rId38"/>
    <p:sldId id="294" r:id="rId39"/>
    <p:sldId id="295" r:id="rId40"/>
    <p:sldId id="296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90" d="100"/>
          <a:sy n="90" d="100"/>
        </p:scale>
        <p:origin x="6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m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134" y="296733"/>
            <a:ext cx="8709807" cy="1876312"/>
          </a:xfrm>
        </p:spPr>
        <p:txBody>
          <a:bodyPr anchor="t"/>
          <a:lstStyle/>
          <a:p>
            <a:r>
              <a:rPr lang="en-US" sz="3200" dirty="0" smtClean="0"/>
              <a:t>NUMERICAL EVALUATOR OF DYNAMIC RESPONSES OF SINGLE/MULTIPLE DEGREE(S) OF FREEDOM STRUCTURES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6047" y="1742335"/>
            <a:ext cx="8825658" cy="861420"/>
          </a:xfrm>
        </p:spPr>
        <p:txBody>
          <a:bodyPr/>
          <a:lstStyle/>
          <a:p>
            <a:r>
              <a:rPr lang="en-US" dirty="0" smtClean="0"/>
              <a:t>BY: KEVIN YONGCHUL KIM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9615" t="12051" r="8493" b="5641"/>
          <a:stretch/>
        </p:blipFill>
        <p:spPr bwMode="auto">
          <a:xfrm>
            <a:off x="869411" y="2276755"/>
            <a:ext cx="4867275" cy="3057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1409" r="8654" b="7587"/>
          <a:stretch/>
        </p:blipFill>
        <p:spPr bwMode="auto">
          <a:xfrm>
            <a:off x="6003274" y="2276754"/>
            <a:ext cx="5249225" cy="3057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83885" y="5684032"/>
            <a:ext cx="436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Presented: May 21</a:t>
            </a:r>
            <a:r>
              <a:rPr lang="en-US" baseline="30000" dirty="0" smtClean="0"/>
              <a:t>st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Newmark’s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94" y="1299882"/>
            <a:ext cx="8946541" cy="4195481"/>
          </a:xfrm>
        </p:spPr>
        <p:txBody>
          <a:bodyPr/>
          <a:lstStyle/>
          <a:p>
            <a:r>
              <a:rPr lang="en-US" dirty="0" smtClean="0"/>
              <a:t>Method based entirely on acceleration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3003"/>
          <a:stretch/>
        </p:blipFill>
        <p:spPr>
          <a:xfrm>
            <a:off x="1340671" y="1734914"/>
            <a:ext cx="4210275" cy="459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20" y="1832746"/>
            <a:ext cx="260032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5412" b="10818"/>
          <a:stretch/>
        </p:blipFill>
        <p:spPr>
          <a:xfrm>
            <a:off x="1340670" y="2318553"/>
            <a:ext cx="4210275" cy="41954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88812" y="3432301"/>
            <a:ext cx="2879355" cy="2707292"/>
            <a:chOff x="2023725" y="2875783"/>
            <a:chExt cx="4206868" cy="35926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9430" t="79732" r="5560" b="2034"/>
            <a:stretch/>
          </p:blipFill>
          <p:spPr>
            <a:xfrm>
              <a:off x="2023725" y="5747690"/>
              <a:ext cx="3765177" cy="720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5018" t="56826" b="24396"/>
            <a:stretch/>
          </p:blipFill>
          <p:spPr>
            <a:xfrm>
              <a:off x="2023725" y="4938784"/>
              <a:ext cx="4206868" cy="7422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8496" t="34737" r="34059" b="46213"/>
            <a:stretch/>
          </p:blipFill>
          <p:spPr>
            <a:xfrm>
              <a:off x="2023725" y="4082194"/>
              <a:ext cx="1215614" cy="7530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23638" t="20812" r="18069" b="70752"/>
            <a:stretch/>
          </p:blipFill>
          <p:spPr>
            <a:xfrm>
              <a:off x="2050293" y="3620356"/>
              <a:ext cx="2581836" cy="3334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32532" r="27635" b="84268"/>
            <a:stretch/>
          </p:blipFill>
          <p:spPr>
            <a:xfrm>
              <a:off x="2047313" y="2875783"/>
              <a:ext cx="1764254" cy="62187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704" y="3678969"/>
            <a:ext cx="1895475" cy="18097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97708" y="3062969"/>
            <a:ext cx="2950139" cy="2556387"/>
            <a:chOff x="8801967" y="1953893"/>
            <a:chExt cx="2950139" cy="2556387"/>
          </a:xfrm>
        </p:grpSpPr>
        <p:grpSp>
          <p:nvGrpSpPr>
            <p:cNvPr id="16" name="Group 15"/>
            <p:cNvGrpSpPr/>
            <p:nvPr/>
          </p:nvGrpSpPr>
          <p:grpSpPr>
            <a:xfrm>
              <a:off x="8874729" y="2354415"/>
              <a:ext cx="2877377" cy="2155865"/>
              <a:chOff x="8697851" y="544547"/>
              <a:chExt cx="3219450" cy="265305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5292" t="73485" r="5158" b="4118"/>
              <a:stretch/>
            </p:blipFill>
            <p:spPr>
              <a:xfrm>
                <a:off x="8716360" y="2444566"/>
                <a:ext cx="2883050" cy="75303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0273" t="28959" r="19915" b="49924"/>
              <a:stretch/>
            </p:blipFill>
            <p:spPr>
              <a:xfrm>
                <a:off x="8716360" y="1481054"/>
                <a:ext cx="1925618" cy="71000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6"/>
              <a:srcRect b="76934"/>
              <a:stretch/>
            </p:blipFill>
            <p:spPr>
              <a:xfrm>
                <a:off x="8697851" y="544547"/>
                <a:ext cx="3219450" cy="775548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8801967" y="1953893"/>
              <a:ext cx="230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Initial Variables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419108" y="2912794"/>
            <a:ext cx="23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Iterative Steps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53268" y="2904029"/>
            <a:ext cx="236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Attaining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Newmark’s</a:t>
            </a:r>
            <a:r>
              <a:rPr lang="en-US" dirty="0" smtClean="0"/>
              <a:t> Method Coded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" r="1157"/>
          <a:stretch/>
        </p:blipFill>
        <p:spPr bwMode="auto">
          <a:xfrm>
            <a:off x="2758282" y="2507144"/>
            <a:ext cx="7014295" cy="35674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8689" y="2636236"/>
            <a:ext cx="2650252" cy="2581223"/>
            <a:chOff x="2023725" y="2875783"/>
            <a:chExt cx="4206868" cy="35926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9430" t="79732" r="5560" b="2034"/>
            <a:stretch/>
          </p:blipFill>
          <p:spPr>
            <a:xfrm>
              <a:off x="2023725" y="5747690"/>
              <a:ext cx="3765177" cy="7207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5018" t="56826" b="24396"/>
            <a:stretch/>
          </p:blipFill>
          <p:spPr>
            <a:xfrm>
              <a:off x="2023725" y="4938784"/>
              <a:ext cx="4206868" cy="7422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8496" t="34737" r="34059" b="46213"/>
            <a:stretch/>
          </p:blipFill>
          <p:spPr>
            <a:xfrm>
              <a:off x="2023725" y="4082194"/>
              <a:ext cx="1215614" cy="7530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23638" t="20812" r="18069" b="70752"/>
            <a:stretch/>
          </p:blipFill>
          <p:spPr>
            <a:xfrm>
              <a:off x="2050293" y="3620356"/>
              <a:ext cx="2581836" cy="3334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32532" r="27635" b="84268"/>
            <a:stretch/>
          </p:blipFill>
          <p:spPr>
            <a:xfrm>
              <a:off x="2047313" y="2875783"/>
              <a:ext cx="1764254" cy="62187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015" y="3083031"/>
            <a:ext cx="1895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Runge-Kutta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Order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21546"/>
            <a:ext cx="8946541" cy="4195481"/>
          </a:xfrm>
        </p:spPr>
        <p:txBody>
          <a:bodyPr/>
          <a:lstStyle/>
          <a:p>
            <a:r>
              <a:rPr lang="en-US" dirty="0" smtClean="0"/>
              <a:t>Uses weighted average of four individual slopes  to attain slopes for displacement and velocity to increase by for a given time step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99" r="26745" b="71839"/>
          <a:stretch/>
        </p:blipFill>
        <p:spPr>
          <a:xfrm>
            <a:off x="300433" y="2177173"/>
            <a:ext cx="2012461" cy="446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2" y="3322549"/>
            <a:ext cx="2466975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54" y="3305788"/>
            <a:ext cx="4593517" cy="740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2" y="4489939"/>
            <a:ext cx="252412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554" y="4460558"/>
            <a:ext cx="4516029" cy="68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17" y="5479842"/>
            <a:ext cx="253365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555" y="5479843"/>
            <a:ext cx="3795266" cy="585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865" y="2185427"/>
            <a:ext cx="3543300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8865" y="3260186"/>
            <a:ext cx="3590925" cy="781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9340" y="4587616"/>
            <a:ext cx="1685925" cy="514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9340" y="5479842"/>
            <a:ext cx="1695450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40341"/>
          <a:stretch/>
        </p:blipFill>
        <p:spPr>
          <a:xfrm>
            <a:off x="3100554" y="2177173"/>
            <a:ext cx="3543300" cy="7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Runge-Kutta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order in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669" y="1364036"/>
            <a:ext cx="6301606" cy="52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 and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493" y="1278368"/>
            <a:ext cx="8946541" cy="4195481"/>
          </a:xfrm>
        </p:spPr>
        <p:txBody>
          <a:bodyPr/>
          <a:lstStyle/>
          <a:p>
            <a:r>
              <a:rPr lang="en-US" dirty="0" smtClean="0"/>
              <a:t>After any of the above iteration methods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osition vector </a:t>
            </a:r>
            <a:r>
              <a:rPr lang="en-US" b="1" dirty="0" smtClean="0"/>
              <a:t>[u]</a:t>
            </a:r>
            <a:r>
              <a:rPr lang="en-US" dirty="0" smtClean="0"/>
              <a:t> matching time vector </a:t>
            </a:r>
            <a:r>
              <a:rPr lang="en-US" b="1" dirty="0" smtClean="0"/>
              <a:t>[t]</a:t>
            </a:r>
            <a:r>
              <a:rPr lang="en-US" dirty="0" smtClean="0"/>
              <a:t> is created.  </a:t>
            </a:r>
          </a:p>
          <a:p>
            <a:pPr lvl="1"/>
            <a:r>
              <a:rPr lang="en-US" dirty="0" smtClean="0"/>
              <a:t>Outputs three subplots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40" y="0"/>
            <a:ext cx="9404723" cy="1400530"/>
          </a:xfrm>
        </p:spPr>
        <p:txBody>
          <a:bodyPr/>
          <a:lstStyle/>
          <a:p>
            <a:r>
              <a:rPr lang="en-US" dirty="0" smtClean="0"/>
              <a:t>Theoretic Forcing Function</a:t>
            </a:r>
            <a:endParaRPr lang="en-US" dirty="0"/>
          </a:p>
        </p:txBody>
      </p:sp>
      <p:pic>
        <p:nvPicPr>
          <p:cNvPr id="4" name="SDOFSpr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686" y="700265"/>
            <a:ext cx="8785972" cy="5458703"/>
          </a:xfrm>
        </p:spPr>
      </p:pic>
    </p:spTree>
    <p:extLst>
      <p:ext uri="{BB962C8B-B14F-4D97-AF65-F5344CB8AC3E}">
        <p14:creationId xmlns:p14="http://schemas.microsoft.com/office/powerpoint/2010/main" val="33911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DOF_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090" y="710003"/>
            <a:ext cx="8933889" cy="555060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4139" y="140746"/>
            <a:ext cx="8734557" cy="483198"/>
          </a:xfrm>
        </p:spPr>
        <p:txBody>
          <a:bodyPr/>
          <a:lstStyle/>
          <a:p>
            <a:r>
              <a:rPr lang="en-US" sz="3200" dirty="0" smtClean="0"/>
              <a:t>Ground Motion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312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75" y="0"/>
            <a:ext cx="9404723" cy="1400530"/>
          </a:xfrm>
        </p:spPr>
        <p:txBody>
          <a:bodyPr/>
          <a:lstStyle/>
          <a:p>
            <a:r>
              <a:rPr lang="en-US" sz="3600" dirty="0" smtClean="0"/>
              <a:t>SDOF Flowchart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144" y="83988"/>
            <a:ext cx="5702353" cy="6693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3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140747"/>
            <a:ext cx="9404723" cy="1400530"/>
          </a:xfrm>
        </p:spPr>
        <p:txBody>
          <a:bodyPr/>
          <a:lstStyle/>
          <a:p>
            <a:r>
              <a:rPr lang="en-US" sz="3600" dirty="0" smtClean="0"/>
              <a:t>Multiple-Degrees-of-Freedom </a:t>
            </a:r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841012"/>
            <a:ext cx="8946541" cy="55152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dirty="0" smtClean="0"/>
              <a:t>Equation of Motion turns into vectors and matrices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Modal frequencies and mode shapes attained.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Uncoupled matrices attained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Modal coordinates, [q], [q’], [q”] attained by numerical analysis similarly to u, </a:t>
            </a:r>
            <a:r>
              <a:rPr lang="en-US" dirty="0" err="1" smtClean="0"/>
              <a:t>u’,u</a:t>
            </a:r>
            <a:r>
              <a:rPr lang="en-US" dirty="0" smtClean="0"/>
              <a:t>” attained in SDOF case. </a:t>
            </a:r>
          </a:p>
          <a:p>
            <a:endParaRPr lang="en-US" dirty="0"/>
          </a:p>
          <a:p>
            <a:r>
              <a:rPr lang="en-US" dirty="0" smtClean="0"/>
              <a:t>Real Displacements Attained by multiplying mode shapes by modal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14" y="1199412"/>
            <a:ext cx="5005969" cy="575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33" y="5212638"/>
            <a:ext cx="2909540" cy="953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33" y="4048557"/>
            <a:ext cx="3332821" cy="572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33" y="2936861"/>
            <a:ext cx="7894135" cy="520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33" y="2056842"/>
            <a:ext cx="2151257" cy="5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6" y="1152983"/>
            <a:ext cx="5576269" cy="5503586"/>
          </a:xfrm>
        </p:spPr>
        <p:txBody>
          <a:bodyPr/>
          <a:lstStyle/>
          <a:p>
            <a:r>
              <a:rPr lang="en-US" dirty="0" smtClean="0"/>
              <a:t>Reinforced-Concrete Chimney Model</a:t>
            </a:r>
          </a:p>
          <a:p>
            <a:pPr lvl="1"/>
            <a:r>
              <a:rPr lang="en-US" dirty="0" smtClean="0"/>
              <a:t>Idealized as lumped mass cantilever</a:t>
            </a:r>
          </a:p>
          <a:p>
            <a:pPr lvl="1"/>
            <a:endParaRPr lang="en-US" dirty="0"/>
          </a:p>
          <a:p>
            <a:r>
              <a:rPr lang="en-US" dirty="0" smtClean="0"/>
              <a:t>User specifies:</a:t>
            </a:r>
          </a:p>
          <a:p>
            <a:pPr lvl="1"/>
            <a:r>
              <a:rPr lang="en-US" dirty="0" smtClean="0"/>
              <a:t>Height of chimney</a:t>
            </a:r>
          </a:p>
          <a:p>
            <a:pPr lvl="1"/>
            <a:r>
              <a:rPr lang="en-US" dirty="0" smtClean="0"/>
              <a:t># of nodes</a:t>
            </a:r>
          </a:p>
          <a:p>
            <a:pPr lvl="1"/>
            <a:r>
              <a:rPr lang="en-US" dirty="0" smtClean="0"/>
              <a:t>Stiffness of columns</a:t>
            </a:r>
          </a:p>
          <a:p>
            <a:pPr lvl="1"/>
            <a:r>
              <a:rPr lang="en-US" dirty="0" smtClean="0"/>
              <a:t>Masses of each nodes</a:t>
            </a:r>
          </a:p>
          <a:p>
            <a:pPr lvl="1"/>
            <a:r>
              <a:rPr lang="en-US" dirty="0" smtClean="0"/>
              <a:t>Damping ratio of the first two modes.  </a:t>
            </a:r>
          </a:p>
          <a:p>
            <a:pPr lvl="1"/>
            <a:r>
              <a:rPr lang="en-US" dirty="0" smtClean="0"/>
              <a:t>Forcing Function incurred at each node</a:t>
            </a:r>
          </a:p>
          <a:p>
            <a:pPr marL="457200" lvl="1" indent="0">
              <a:buNone/>
            </a:pPr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 smtClean="0"/>
              <a:t>Recorded Ground Motion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18" y="290478"/>
            <a:ext cx="3435236" cy="63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53671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Numerical Evaluator</a:t>
            </a:r>
          </a:p>
          <a:p>
            <a:pPr lvl="1"/>
            <a:r>
              <a:rPr lang="en-US" dirty="0" smtClean="0"/>
              <a:t>Complementary Learning Module</a:t>
            </a:r>
          </a:p>
          <a:p>
            <a:pPr lvl="1"/>
            <a:r>
              <a:rPr lang="en-US" dirty="0" smtClean="0"/>
              <a:t>Two sets of MATLAB based programs </a:t>
            </a:r>
          </a:p>
          <a:p>
            <a:pPr lvl="2"/>
            <a:r>
              <a:rPr lang="en-US" dirty="0" smtClean="0"/>
              <a:t>Single Degree of Freedom System (SDOF)</a:t>
            </a:r>
          </a:p>
          <a:p>
            <a:pPr lvl="2"/>
            <a:r>
              <a:rPr lang="en-US" dirty="0" smtClean="0"/>
              <a:t>Multiple Degrees of Freedom System (MDOF)</a:t>
            </a:r>
          </a:p>
          <a:p>
            <a:pPr lvl="1"/>
            <a:r>
              <a:rPr lang="en-US" dirty="0" smtClean="0"/>
              <a:t>USER INPUTS: </a:t>
            </a:r>
          </a:p>
          <a:p>
            <a:pPr lvl="2"/>
            <a:r>
              <a:rPr lang="en-US" dirty="0" smtClean="0"/>
              <a:t>Structural Properties (i.e. mass, stiffness, damping ratio)</a:t>
            </a:r>
          </a:p>
          <a:p>
            <a:pPr lvl="2"/>
            <a:r>
              <a:rPr lang="en-US" dirty="0" smtClean="0"/>
              <a:t>Forcing Functions or Earthquake Acceleration Data</a:t>
            </a:r>
          </a:p>
          <a:p>
            <a:pPr lvl="1"/>
            <a:r>
              <a:rPr lang="en-US" dirty="0" smtClean="0"/>
              <a:t>OUTPUTS</a:t>
            </a:r>
          </a:p>
          <a:p>
            <a:pPr lvl="2"/>
            <a:r>
              <a:rPr lang="en-US" dirty="0" smtClean="0"/>
              <a:t>Plots of  Forcing Functions</a:t>
            </a:r>
          </a:p>
          <a:p>
            <a:pPr lvl="2"/>
            <a:r>
              <a:rPr lang="en-US" dirty="0" smtClean="0"/>
              <a:t>Plots of Displacements vs. Time</a:t>
            </a:r>
          </a:p>
          <a:p>
            <a:pPr lvl="2"/>
            <a:r>
              <a:rPr lang="en-US" dirty="0" smtClean="0"/>
              <a:t>Animation of Given Structure’s Response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51" y="377414"/>
            <a:ext cx="44005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Run </a:t>
            </a:r>
            <a:r>
              <a:rPr lang="en-US" dirty="0" smtClean="0"/>
              <a:t>MDOF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42" y="2098396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#1: ENTER values into </a:t>
            </a:r>
            <a:r>
              <a:rPr lang="en-US" sz="2400" dirty="0" err="1" smtClean="0"/>
              <a:t>User_Input_MDOF.m</a:t>
            </a:r>
            <a:endParaRPr lang="en-US" sz="2400" dirty="0" smtClean="0"/>
          </a:p>
          <a:p>
            <a:endParaRPr lang="en-US" sz="2800" dirty="0" smtClean="0"/>
          </a:p>
          <a:p>
            <a:r>
              <a:rPr lang="en-US" sz="2400" dirty="0" smtClean="0"/>
              <a:t>Step #2: ENTER values </a:t>
            </a:r>
            <a:r>
              <a:rPr lang="en-US" sz="2400" dirty="0" smtClean="0"/>
              <a:t>into </a:t>
            </a:r>
            <a:r>
              <a:rPr lang="en-US" sz="2400" dirty="0" err="1" smtClean="0"/>
              <a:t>MDOF_ForcingFunction.m</a:t>
            </a:r>
            <a:endParaRPr lang="en-US" sz="2400" dirty="0" smtClean="0"/>
          </a:p>
          <a:p>
            <a:endParaRPr lang="en-US" sz="2800" dirty="0" smtClean="0"/>
          </a:p>
          <a:p>
            <a:r>
              <a:rPr lang="en-US" sz="2400" dirty="0" smtClean="0"/>
              <a:t>Step #3: RUN </a:t>
            </a:r>
            <a:r>
              <a:rPr lang="en-US" sz="2400" dirty="0" err="1" smtClean="0"/>
              <a:t>MDOF_Run</a:t>
            </a:r>
            <a:r>
              <a:rPr lang="en-US" sz="2400" dirty="0" err="1" smtClean="0"/>
              <a:t>.m</a:t>
            </a:r>
            <a:r>
              <a:rPr lang="en-US" sz="2400" dirty="0" smtClean="0"/>
              <a:t>  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183" y="103031"/>
            <a:ext cx="1888104" cy="34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#1:User_Input_MDOF.m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971" y="1853248"/>
            <a:ext cx="7512894" cy="40663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6664" y="1354414"/>
            <a:ext cx="5576269" cy="5503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endParaRPr lang="en-US" dirty="0" smtClean="0"/>
          </a:p>
          <a:p>
            <a:r>
              <a:rPr lang="en-US" dirty="0" smtClean="0"/>
              <a:t>User specifies:</a:t>
            </a:r>
          </a:p>
          <a:p>
            <a:pPr lvl="1"/>
            <a:r>
              <a:rPr lang="en-US" dirty="0" smtClean="0"/>
              <a:t>Structural Properties</a:t>
            </a:r>
          </a:p>
          <a:p>
            <a:pPr lvl="1"/>
            <a:r>
              <a:rPr lang="en-US" dirty="0" smtClean="0"/>
              <a:t>Initial conditions of every node</a:t>
            </a:r>
          </a:p>
          <a:p>
            <a:pPr lvl="1"/>
            <a:r>
              <a:rPr lang="en-US" dirty="0"/>
              <a:t>Specify </a:t>
            </a:r>
            <a:r>
              <a:rPr lang="en-US" dirty="0" smtClean="0"/>
              <a:t>Forcing Function </a:t>
            </a:r>
          </a:p>
          <a:p>
            <a:pPr lvl="2"/>
            <a:r>
              <a:rPr lang="en-US" dirty="0" smtClean="0"/>
              <a:t>1:ground motion</a:t>
            </a:r>
          </a:p>
          <a:p>
            <a:pPr lvl="2"/>
            <a:r>
              <a:rPr lang="en-US" dirty="0" smtClean="0"/>
              <a:t>2:theoretic function</a:t>
            </a:r>
          </a:p>
          <a:p>
            <a:pPr lvl="1"/>
            <a:r>
              <a:rPr lang="en-US" dirty="0"/>
              <a:t>Select Analysis </a:t>
            </a:r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Select time step, time range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User implicitly specifies # of nodes!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Font typeface="Wingdings 3" charset="2"/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62" y="0"/>
            <a:ext cx="912203" cy="1690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95970" y="2972613"/>
            <a:ext cx="1618463" cy="9425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3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#2: </a:t>
            </a:r>
            <a:r>
              <a:rPr lang="en-US" sz="3600" dirty="0" smtClean="0"/>
              <a:t>Fill up </a:t>
            </a:r>
            <a:r>
              <a:rPr lang="en-US" sz="3200" b="1" i="1" dirty="0" err="1" smtClean="0"/>
              <a:t>MDOF_ForcingFunction.m</a:t>
            </a:r>
            <a:endParaRPr lang="en-US" sz="3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944" y="2041417"/>
            <a:ext cx="5932188" cy="4337868"/>
          </a:xfrm>
          <a:ln w="28575">
            <a:solidFill>
              <a:schemeClr val="tx1"/>
            </a:solidFill>
            <a:prstDash val="dash"/>
          </a:ln>
        </p:spPr>
        <p:txBody>
          <a:bodyPr/>
          <a:lstStyle/>
          <a:p>
            <a:r>
              <a:rPr lang="en-US" dirty="0" smtClean="0"/>
              <a:t>Creates </a:t>
            </a:r>
            <a:r>
              <a:rPr lang="en-US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stacks</a:t>
            </a:r>
            <a:r>
              <a:rPr lang="en-US" dirty="0" smtClean="0"/>
              <a:t> </a:t>
            </a:r>
            <a:r>
              <a:rPr lang="en-US" dirty="0" smtClean="0"/>
              <a:t>force </a:t>
            </a:r>
            <a:r>
              <a:rPr lang="en-US" dirty="0" smtClean="0"/>
              <a:t>vectors [</a:t>
            </a:r>
            <a:r>
              <a:rPr lang="en-US" i="1" dirty="0" smtClean="0"/>
              <a:t>p(t)</a:t>
            </a:r>
            <a:r>
              <a:rPr lang="en-US" dirty="0" smtClean="0"/>
              <a:t>]</a:t>
            </a:r>
            <a:endParaRPr lang="en-US" i="1" dirty="0" smtClean="0"/>
          </a:p>
          <a:p>
            <a:r>
              <a:rPr lang="en-US" dirty="0" smtClean="0"/>
              <a:t>Option #1: Theoretical Forcing Function</a:t>
            </a:r>
          </a:p>
          <a:p>
            <a:pPr lvl="1"/>
            <a:r>
              <a:rPr lang="en-US" dirty="0" smtClean="0"/>
              <a:t> Sample Forcing Input #1: </a:t>
            </a:r>
            <a:r>
              <a:rPr lang="en-US" dirty="0" smtClean="0"/>
              <a:t>Step force at top story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78" y="3576911"/>
            <a:ext cx="2705734" cy="800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17" y="3491412"/>
            <a:ext cx="3129648" cy="28878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273" y="0"/>
            <a:ext cx="1089088" cy="201827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72645" y="2041417"/>
            <a:ext cx="5754403" cy="4337868"/>
            <a:chOff x="6272645" y="2041417"/>
            <a:chExt cx="5754403" cy="4337868"/>
          </a:xfrm>
        </p:grpSpPr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6272645" y="2041417"/>
              <a:ext cx="5754403" cy="4337868"/>
            </a:xfrm>
            <a:prstGeom prst="rect">
              <a:avLst/>
            </a:prstGeom>
            <a:ln w="28575">
              <a:solidFill>
                <a:schemeClr val="tx1"/>
              </a:solidFill>
              <a:prstDash val="dash"/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endParaRPr lang="en-US" dirty="0" smtClean="0"/>
            </a:p>
            <a:p>
              <a:r>
                <a:rPr lang="en-US" dirty="0" smtClean="0"/>
                <a:t>Option #2: Feed Recorded Ground Motion</a:t>
              </a:r>
            </a:p>
            <a:p>
              <a:pPr lvl="1"/>
              <a:r>
                <a:rPr lang="en-US" dirty="0" smtClean="0"/>
                <a:t> Sample Forcing Input #2: El Centro EQ</a:t>
              </a:r>
            </a:p>
            <a:p>
              <a:pPr marL="914400" lvl="2" indent="0">
                <a:buNone/>
              </a:pPr>
              <a:endParaRPr lang="en-US" dirty="0" smtClean="0"/>
            </a:p>
            <a:p>
              <a:pPr lvl="1"/>
              <a:endParaRPr lang="en-US" dirty="0" smtClean="0"/>
            </a:p>
            <a:p>
              <a:pPr marL="457200" lvl="1" indent="0">
                <a:buFont typeface="Wingdings 3" charset="2"/>
                <a:buNone/>
              </a:pPr>
              <a:endParaRPr lang="en-US" dirty="0" smtClean="0"/>
            </a:p>
            <a:p>
              <a:pPr marL="457200" lvl="1" indent="0">
                <a:buFont typeface="Wingdings 3" charset="2"/>
                <a:buNone/>
              </a:pPr>
              <a:endParaRPr lang="en-US" dirty="0" smtClean="0"/>
            </a:p>
            <a:p>
              <a:pPr marL="457200" lvl="1" indent="0">
                <a:buFont typeface="Wingdings 3" charset="2"/>
                <a:buNone/>
              </a:pPr>
              <a:endParaRPr lang="en-US" dirty="0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/>
            <a:srcRect r="57616"/>
            <a:stretch/>
          </p:blipFill>
          <p:spPr>
            <a:xfrm>
              <a:off x="9255445" y="3657779"/>
              <a:ext cx="617668" cy="561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3113" y="3658561"/>
              <a:ext cx="1846489" cy="561975"/>
            </a:xfrm>
            <a:prstGeom prst="rect">
              <a:avLst/>
            </a:prstGeom>
          </p:spPr>
        </p:pic>
      </p:grpSp>
      <p:pic>
        <p:nvPicPr>
          <p:cNvPr id="28" name="Picture 27"/>
          <p:cNvPicPr/>
          <p:nvPr/>
        </p:nvPicPr>
        <p:blipFill>
          <a:blip r:embed="rId7"/>
          <a:stretch>
            <a:fillRect/>
          </a:stretch>
        </p:blipFill>
        <p:spPr>
          <a:xfrm>
            <a:off x="6489710" y="4599932"/>
            <a:ext cx="5229891" cy="11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#3: Run </a:t>
            </a:r>
            <a:r>
              <a:rPr lang="en-US" b="1" i="1" dirty="0" err="1" smtClean="0"/>
              <a:t>MDOF_Run.m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172" y="1436229"/>
                <a:ext cx="8946541" cy="4195481"/>
              </a:xfrm>
            </p:spPr>
            <p:txBody>
              <a:bodyPr/>
              <a:lstStyle/>
              <a:p>
                <a:r>
                  <a:rPr lang="en-US" dirty="0" smtClean="0"/>
                  <a:t>Output will display</a:t>
                </a:r>
              </a:p>
              <a:p>
                <a:pPr lvl="1"/>
                <a:r>
                  <a:rPr lang="en-US" dirty="0" smtClean="0"/>
                  <a:t>Creates intermediary </a:t>
                </a:r>
                <a:r>
                  <a:rPr lang="en-US" b="1" i="1" dirty="0" smtClean="0"/>
                  <a:t>matrices</a:t>
                </a:r>
                <a:endParaRPr lang="en-US" dirty="0" smtClean="0"/>
              </a:p>
              <a:p>
                <a:pPr lvl="2"/>
                <a:r>
                  <a:rPr lang="en-US" b="1" dirty="0" smtClean="0"/>
                  <a:t>Mass Matrix [m]: Diagonal matrix where </a:t>
                </a:r>
                <a:r>
                  <a:rPr lang="en-US" b="1" i="1" dirty="0" smtClean="0"/>
                  <a:t>m</a:t>
                </a:r>
                <a:r>
                  <a:rPr lang="en-US" b="1" i="1" baseline="-25000" dirty="0" smtClean="0"/>
                  <a:t>ii</a:t>
                </a:r>
                <a:r>
                  <a:rPr lang="en-US" b="1" i="1" dirty="0" smtClean="0"/>
                  <a:t>=m</a:t>
                </a:r>
                <a:r>
                  <a:rPr lang="en-US" b="1" i="1" baseline="-25000" dirty="0" smtClean="0"/>
                  <a:t>i</a:t>
                </a:r>
              </a:p>
              <a:p>
                <a:pPr lvl="2"/>
                <a:r>
                  <a:rPr lang="en-US" b="1" i="1" dirty="0" smtClean="0"/>
                  <a:t>Statically condensed stiffness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/>
                        </m:ctrlPr>
                      </m:accPr>
                      <m:e>
                        <m:r>
                          <a:rPr lang="en-US" b="1" i="1"/>
                          <m:t>[</m:t>
                        </m:r>
                        <m:r>
                          <a:rPr lang="en-US" b="1" i="1"/>
                          <m:t>𝒌</m:t>
                        </m:r>
                        <m:r>
                          <a:rPr lang="en-US" b="1" i="1"/>
                          <m:t>]</m:t>
                        </m:r>
                      </m:e>
                    </m:acc>
                  </m:oMath>
                </a14:m>
                <a:endParaRPr lang="en-US" b="1" i="1" dirty="0" smtClean="0"/>
              </a:p>
              <a:p>
                <a:pPr lvl="2"/>
                <a:r>
                  <a:rPr lang="en-US" b="1" i="1" dirty="0" smtClean="0"/>
                  <a:t>Modal frequencies vector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a:rPr lang="en-US" sz="1800" i="1"/>
                          <m:t>𝜔</m:t>
                        </m:r>
                      </m:e>
                      <m:sub>
                        <m:r>
                          <a:rPr lang="en-US" sz="1800" i="1"/>
                          <m:t>𝑛</m:t>
                        </m:r>
                      </m:sub>
                    </m:sSub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1" i="1" dirty="0"/>
                  <a:t> </a:t>
                </a:r>
                <a:r>
                  <a:rPr lang="en-US" b="1" i="1" dirty="0" smtClean="0"/>
                  <a:t>arranged in ascending order</a:t>
                </a:r>
                <a:endParaRPr lang="en-US" sz="2400" i="1" dirty="0"/>
              </a:p>
              <a:p>
                <a:pPr lvl="3"/>
                <a:r>
                  <a:rPr lang="en-US" sz="1600" b="1" i="1" dirty="0" smtClean="0"/>
                  <a:t>Mode Shape Matrix [</a:t>
                </a:r>
                <a14:m>
                  <m:oMath xmlns:m="http://schemas.openxmlformats.org/officeDocument/2006/math">
                    <m:r>
                      <a:rPr lang="en-US" sz="1600" b="1" i="1"/>
                      <m:t>𝝋</m:t>
                    </m:r>
                  </m:oMath>
                </a14:m>
                <a:r>
                  <a:rPr lang="en-US" sz="1600" b="1" i="1" dirty="0" smtClean="0"/>
                  <a:t>] : each column::each modal freq.</a:t>
                </a:r>
              </a:p>
              <a:p>
                <a:pPr lvl="2"/>
                <a:r>
                  <a:rPr lang="en-US" b="1" i="1" dirty="0" smtClean="0"/>
                  <a:t>Rayleigh Damping Matrix [c]</a:t>
                </a:r>
              </a:p>
              <a:p>
                <a:pPr lvl="2"/>
                <a:r>
                  <a:rPr lang="en-US" b="1" i="1" dirty="0" smtClean="0"/>
                  <a:t>Create uncoupled matrices [M], [C], [K]</a:t>
                </a:r>
              </a:p>
              <a:p>
                <a:pPr marL="1371600" lvl="3" indent="0">
                  <a:buNone/>
                </a:pPr>
                <a:endParaRPr lang="en-US" b="1" baseline="-25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172" y="1436229"/>
                <a:ext cx="8946541" cy="4195481"/>
              </a:xfrm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895" y="143848"/>
            <a:ext cx="1089088" cy="20182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09224" y="1329904"/>
            <a:ext cx="1753550" cy="2040617"/>
            <a:chOff x="6937669" y="1436229"/>
            <a:chExt cx="1855050" cy="2324905"/>
          </a:xfrm>
        </p:grpSpPr>
        <p:pic>
          <p:nvPicPr>
            <p:cNvPr id="4" name="Picture 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937670" y="1436229"/>
              <a:ext cx="1855049" cy="15645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7669" y="2925622"/>
              <a:ext cx="1855048" cy="5522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7669" y="3462296"/>
              <a:ext cx="1855048" cy="29883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291" y="3781535"/>
            <a:ext cx="1600200" cy="485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631" y="3775616"/>
            <a:ext cx="1022829" cy="50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600" y="3775617"/>
            <a:ext cx="1029033" cy="45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-135" t="-2044" r="28581" b="2044"/>
          <a:stretch/>
        </p:blipFill>
        <p:spPr>
          <a:xfrm>
            <a:off x="2751140" y="4625498"/>
            <a:ext cx="5648582" cy="5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Difference Method-MDOF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21020"/>
            <a:ext cx="8946541" cy="4195481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scalar equations of SDOF Central Difference Method become matrix equations</a:t>
            </a:r>
          </a:p>
          <a:p>
            <a:pPr lvl="1"/>
            <a:r>
              <a:rPr lang="en-US" dirty="0" err="1" smtClean="0"/>
              <a:t>Add’l</a:t>
            </a:r>
            <a:r>
              <a:rPr lang="en-US" dirty="0" smtClean="0"/>
              <a:t> features:</a:t>
            </a:r>
          </a:p>
          <a:p>
            <a:pPr lvl="2"/>
            <a:r>
              <a:rPr lang="en-US" dirty="0" smtClean="0"/>
              <a:t>Transform modal coordinates to nodal displacements</a:t>
            </a:r>
          </a:p>
          <a:p>
            <a:pPr lvl="2"/>
            <a:r>
              <a:rPr lang="en-US" dirty="0" smtClean="0"/>
              <a:t>Invert matrices at certain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77" y="2310448"/>
            <a:ext cx="1867619" cy="612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56" y="2310448"/>
            <a:ext cx="3332821" cy="572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056" y="1611874"/>
            <a:ext cx="3332821" cy="5789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014" y="1651432"/>
            <a:ext cx="1913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SDOF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74256" y="2310448"/>
            <a:ext cx="1913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MDOF</a:t>
            </a:r>
            <a:endParaRPr lang="en-US" sz="2800" dirty="0"/>
          </a:p>
        </p:txBody>
      </p:sp>
      <p:pic>
        <p:nvPicPr>
          <p:cNvPr id="10" name="Picture 2" descr="http://www.dynasupport.com/tutorial/ls-dyna-users-guide/time-integration/resolveuid/e8d6dd85d85b1c0b0944ac8fd7923c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960" y="1142105"/>
            <a:ext cx="2327254" cy="151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5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CDM-Initial Calculations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160" y="1429786"/>
            <a:ext cx="1686147" cy="846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20" y="1429787"/>
            <a:ext cx="1764615" cy="852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0" y="2372761"/>
            <a:ext cx="1714500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15" y="3175134"/>
            <a:ext cx="35718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15" y="3885053"/>
            <a:ext cx="3114455" cy="760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615" y="4746290"/>
            <a:ext cx="2105025" cy="866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88958" y="1669312"/>
            <a:ext cx="4327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calculations: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u-&gt;[q];</a:t>
            </a:r>
            <a:r>
              <a:rPr lang="en-US" i="1" dirty="0" smtClean="0"/>
              <a:t>m-&gt;[M]; c-&gt;[C]; k-&gt;[K]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 </a:t>
            </a:r>
            <a:r>
              <a:rPr lang="en-US" i="1" dirty="0" smtClean="0"/>
              <a:t> </a:t>
            </a:r>
          </a:p>
          <a:p>
            <a:r>
              <a:rPr lang="en-US" i="1" dirty="0"/>
              <a:t>	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682" y="577290"/>
            <a:ext cx="3332821" cy="5725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41264" y="3216922"/>
            <a:ext cx="623726" cy="52602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 Iterations: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10" y="1595718"/>
            <a:ext cx="160972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10" y="2424038"/>
            <a:ext cx="25527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68" y="3271408"/>
            <a:ext cx="150495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68" y="4212937"/>
            <a:ext cx="17716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858" y="2482955"/>
            <a:ext cx="1552133" cy="5298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287" y="2482955"/>
            <a:ext cx="1570448" cy="52986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46012" r="15155" b="28845"/>
          <a:stretch/>
        </p:blipFill>
        <p:spPr bwMode="auto">
          <a:xfrm>
            <a:off x="3446329" y="3242307"/>
            <a:ext cx="7186229" cy="1999543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83030" y="3271408"/>
            <a:ext cx="545500" cy="5350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4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Newmark’s</a:t>
            </a:r>
            <a:r>
              <a:rPr lang="en-US" dirty="0" smtClean="0"/>
              <a:t> Method—MDOF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72434"/>
            <a:ext cx="8946541" cy="4195481"/>
          </a:xfrm>
        </p:spPr>
        <p:txBody>
          <a:bodyPr/>
          <a:lstStyle/>
          <a:p>
            <a:r>
              <a:rPr lang="en-US" dirty="0" smtClean="0"/>
              <a:t>Equations of Incremental equilibrium in SDOF </a:t>
            </a:r>
            <a:r>
              <a:rPr lang="en-US" dirty="0" err="1" smtClean="0"/>
              <a:t>Newmark’s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Now Matrix Equations</a:t>
            </a:r>
          </a:p>
          <a:p>
            <a:r>
              <a:rPr lang="en-US" dirty="0" smtClean="0"/>
              <a:t>Average Acceleration Method</a:t>
            </a:r>
          </a:p>
          <a:p>
            <a:pPr lvl="1"/>
            <a:r>
              <a:rPr lang="en-US" dirty="0" smtClean="0"/>
              <a:t>Unconditionally stable</a:t>
            </a:r>
          </a:p>
          <a:p>
            <a:r>
              <a:rPr lang="en-US" dirty="0" smtClean="0"/>
              <a:t>Linear Acceleration Method</a:t>
            </a:r>
          </a:p>
          <a:p>
            <a:pPr lvl="1"/>
            <a:r>
              <a:rPr lang="en-US" dirty="0" smtClean="0"/>
              <a:t>Stable when </a:t>
            </a:r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u="sng" dirty="0" smtClean="0"/>
              <a:t>&lt;</a:t>
            </a:r>
            <a:r>
              <a:rPr lang="en-US" dirty="0" smtClean="0"/>
              <a:t> 0.551 </a:t>
            </a:r>
            <a:r>
              <a:rPr lang="en-US" dirty="0" err="1" smtClean="0"/>
              <a:t>Tj</a:t>
            </a:r>
            <a:endParaRPr lang="en-US" dirty="0" smtClean="0"/>
          </a:p>
          <a:p>
            <a:pPr lvl="2"/>
            <a:r>
              <a:rPr lang="en-US" dirty="0" smtClean="0"/>
              <a:t>Where j is the amount of modes included in analysis.</a:t>
            </a:r>
          </a:p>
          <a:p>
            <a:pPr lvl="2"/>
            <a:r>
              <a:rPr lang="en-US" dirty="0" smtClean="0"/>
              <a:t>Otherwise solution blows up, giving meaningless results.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039539"/>
            <a:ext cx="1666875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959255"/>
            <a:ext cx="1571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Newmark’s</a:t>
            </a:r>
            <a:r>
              <a:rPr lang="en-US" sz="3600" dirty="0" smtClean="0"/>
              <a:t> Method Initial Calculations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90" y="1853248"/>
            <a:ext cx="1686147" cy="846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09" y="1854872"/>
            <a:ext cx="1764615" cy="852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490" y="2958977"/>
            <a:ext cx="1714500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490" y="3802455"/>
            <a:ext cx="35718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490" y="4677995"/>
            <a:ext cx="3429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2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Newmark’s</a:t>
            </a:r>
            <a:r>
              <a:rPr lang="en-US" dirty="0" smtClean="0"/>
              <a:t> Method Iterations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0920" y="4929741"/>
            <a:ext cx="1828878" cy="523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20" y="4259604"/>
            <a:ext cx="2057400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78" y="5606371"/>
            <a:ext cx="1813920" cy="5085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084" y="4259604"/>
            <a:ext cx="1752600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25" y="1411120"/>
            <a:ext cx="1825201" cy="5133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23" y="1426091"/>
            <a:ext cx="140970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23" y="2216009"/>
            <a:ext cx="2181225" cy="533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23" y="2905729"/>
            <a:ext cx="2990850" cy="647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223" y="3669054"/>
            <a:ext cx="1924050" cy="5905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223" y="4403326"/>
            <a:ext cx="3851461" cy="797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751" y="5344174"/>
            <a:ext cx="3842933" cy="7721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3512" y="1411120"/>
            <a:ext cx="1495425" cy="511422"/>
          </a:xfrm>
          <a:prstGeom prst="rect">
            <a:avLst/>
          </a:prstGeom>
        </p:spPr>
      </p:pic>
      <p:pic>
        <p:nvPicPr>
          <p:cNvPr id="41" name="Content Placeholder 3"/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28916" r="12170" b="18649"/>
          <a:stretch/>
        </p:blipFill>
        <p:spPr bwMode="auto">
          <a:xfrm>
            <a:off x="5934792" y="1445653"/>
            <a:ext cx="5018567" cy="2614788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215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Single-Degree-of-Freedom Model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93" r="2108" b="1733"/>
          <a:stretch/>
        </p:blipFill>
        <p:spPr>
          <a:xfrm>
            <a:off x="2983832" y="1449785"/>
            <a:ext cx="6689558" cy="2945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32" y="4825867"/>
            <a:ext cx="6689558" cy="11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MDOF Plots and Animations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3703" y="1319271"/>
            <a:ext cx="8946541" cy="4195481"/>
          </a:xfrm>
        </p:spPr>
        <p:txBody>
          <a:bodyPr/>
          <a:lstStyle/>
          <a:p>
            <a:r>
              <a:rPr lang="en-US" dirty="0" smtClean="0"/>
              <a:t>After any of the above iteration methods</a:t>
            </a:r>
          </a:p>
          <a:p>
            <a:pPr lvl="1"/>
            <a:r>
              <a:rPr lang="en-US" dirty="0" smtClean="0"/>
              <a:t>Modal coordinate matrix </a:t>
            </a:r>
            <a:r>
              <a:rPr lang="en-US" b="1" dirty="0" smtClean="0"/>
              <a:t>[q], </a:t>
            </a:r>
            <a:r>
              <a:rPr lang="en-US" dirty="0" smtClean="0"/>
              <a:t>Position matrix </a:t>
            </a:r>
            <a:r>
              <a:rPr lang="en-US" b="1" dirty="0" smtClean="0"/>
              <a:t>[u] </a:t>
            </a:r>
            <a:r>
              <a:rPr lang="en-US" dirty="0" smtClean="0"/>
              <a:t>matching length of time vector </a:t>
            </a:r>
            <a:r>
              <a:rPr lang="en-US" b="1" dirty="0" smtClean="0"/>
              <a:t>[t] </a:t>
            </a:r>
            <a:r>
              <a:rPr lang="en-US" dirty="0" smtClean="0"/>
              <a:t>are created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Outputs a set of three plots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1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24940" cy="770026"/>
          </a:xfrm>
        </p:spPr>
        <p:txBody>
          <a:bodyPr/>
          <a:lstStyle/>
          <a:p>
            <a:r>
              <a:rPr lang="en-US" sz="3200" dirty="0" smtClean="0"/>
              <a:t>Theoretic: Step Force 1000k @ Top  on 5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story </a:t>
            </a:r>
            <a:endParaRPr lang="en-US" sz="3200" dirty="0"/>
          </a:p>
        </p:txBody>
      </p:sp>
      <p:pic>
        <p:nvPicPr>
          <p:cNvPr id="4" name="SDOFStepFor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7149" y="1042286"/>
            <a:ext cx="7464683" cy="4637790"/>
          </a:xfrm>
        </p:spPr>
      </p:pic>
    </p:spTree>
    <p:extLst>
      <p:ext uri="{BB962C8B-B14F-4D97-AF65-F5344CB8AC3E}">
        <p14:creationId xmlns:p14="http://schemas.microsoft.com/office/powerpoint/2010/main" val="6742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EQ: El Centro—4-story chimney</a:t>
            </a:r>
            <a:endParaRPr lang="en-US" sz="3600" dirty="0"/>
          </a:p>
        </p:txBody>
      </p:sp>
      <p:pic>
        <p:nvPicPr>
          <p:cNvPr id="6" name="MDOFEQOffici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201" y="1152982"/>
            <a:ext cx="7847572" cy="4875677"/>
          </a:xfrm>
        </p:spPr>
      </p:pic>
    </p:spTree>
    <p:extLst>
      <p:ext uri="{BB962C8B-B14F-4D97-AF65-F5344CB8AC3E}">
        <p14:creationId xmlns:p14="http://schemas.microsoft.com/office/powerpoint/2010/main" val="38243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Power Spectral Density Plot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419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Converts periodic functions as functions of its frequency and amplitude</a:t>
            </a:r>
          </a:p>
          <a:p>
            <a:pPr lvl="1"/>
            <a:r>
              <a:rPr lang="en-US" dirty="0" smtClean="0"/>
              <a:t>Produces complex numbers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Power Spectral Density Function </a:t>
            </a:r>
          </a:p>
          <a:p>
            <a:pPr lvl="1"/>
            <a:r>
              <a:rPr lang="en-US" dirty="0" smtClean="0"/>
              <a:t>Gets the norm of complex numbers</a:t>
            </a:r>
          </a:p>
          <a:p>
            <a:pPr lvl="1"/>
            <a:r>
              <a:rPr lang="en-US" dirty="0" smtClean="0"/>
              <a:t>Allows plotting: Amplitude’s variance along frequency</a:t>
            </a:r>
          </a:p>
          <a:p>
            <a:pPr lvl="1"/>
            <a:endParaRPr lang="en-US" dirty="0"/>
          </a:p>
          <a:p>
            <a:r>
              <a:rPr lang="en-US" dirty="0" smtClean="0"/>
              <a:t>Optional User Input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152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050" y="144374"/>
            <a:ext cx="9404723" cy="1400530"/>
          </a:xfrm>
        </p:spPr>
        <p:txBody>
          <a:bodyPr/>
          <a:lstStyle/>
          <a:p>
            <a:r>
              <a:rPr lang="en-US" sz="3200" dirty="0" smtClean="0"/>
              <a:t>Power Spectral Density Plot: Free Vibration w. initial displacement at top degree-of-freedom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97" y="1244009"/>
            <a:ext cx="7878727" cy="43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Power Spectral Density Plot: El Centro EQ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78" y="1152982"/>
            <a:ext cx="7970633" cy="43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5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0" y="197537"/>
            <a:ext cx="9404723" cy="1400530"/>
          </a:xfrm>
        </p:spPr>
        <p:txBody>
          <a:bodyPr/>
          <a:lstStyle/>
          <a:p>
            <a:r>
              <a:rPr lang="en-US" sz="2800" dirty="0" smtClean="0"/>
              <a:t>Flowchart MDOF Program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61" y="665369"/>
            <a:ext cx="4635760" cy="59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18802"/>
            <a:ext cx="9404723" cy="1400530"/>
          </a:xfrm>
        </p:spPr>
        <p:txBody>
          <a:bodyPr/>
          <a:lstStyle/>
          <a:p>
            <a:r>
              <a:rPr lang="en-US" dirty="0" smtClean="0"/>
              <a:t>Learning Module Exercise: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739" y="1340537"/>
            <a:ext cx="8208139" cy="3805622"/>
          </a:xfrm>
        </p:spPr>
        <p:txBody>
          <a:bodyPr/>
          <a:lstStyle/>
          <a:p>
            <a:r>
              <a:rPr lang="en-US" dirty="0" smtClean="0"/>
              <a:t>Find (by hand or program) the modal frequencies and mode shapes of a chimney idealized as a 3-degrees-of-freedom system as shown.</a:t>
            </a:r>
          </a:p>
          <a:p>
            <a:r>
              <a:rPr lang="en-US" dirty="0" smtClean="0"/>
              <a:t>Enter each mode shapes into the initial displacement conditions under script </a:t>
            </a:r>
            <a:r>
              <a:rPr lang="en-US" i="1" dirty="0" err="1" smtClean="0"/>
              <a:t>User_Input_MDOF.m</a:t>
            </a:r>
            <a:r>
              <a:rPr lang="en-US" dirty="0" smtClean="0"/>
              <a:t>, and set it to free-vibration under script </a:t>
            </a:r>
            <a:r>
              <a:rPr lang="en-US" i="1" dirty="0" err="1" smtClean="0"/>
              <a:t>MDOF_ForcingFunction.m</a:t>
            </a:r>
            <a:endParaRPr lang="en-US" dirty="0" smtClean="0"/>
          </a:p>
          <a:p>
            <a:r>
              <a:rPr lang="en-US" dirty="0" smtClean="0"/>
              <a:t>Comment on what you observe in terms of modal frequencies, mode shapes, modal coordinates and actual displacements.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73" y="1117252"/>
            <a:ext cx="1857375" cy="3419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90515" y="3617166"/>
            <a:ext cx="56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EI</a:t>
            </a:r>
            <a:endParaRPr lang="en-US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86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09" y="445269"/>
            <a:ext cx="9404723" cy="1400530"/>
          </a:xfrm>
        </p:spPr>
        <p:txBody>
          <a:bodyPr/>
          <a:lstStyle/>
          <a:p>
            <a:r>
              <a:rPr lang="en-US" dirty="0" smtClean="0"/>
              <a:t>Exercise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56" y="1329904"/>
            <a:ext cx="8946541" cy="4195481"/>
          </a:xfrm>
        </p:spPr>
        <p:txBody>
          <a:bodyPr/>
          <a:lstStyle/>
          <a:p>
            <a:r>
              <a:rPr lang="en-US" dirty="0" smtClean="0"/>
              <a:t>Modal Frequencies w1,w2,w3, with corresponding 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499" y="1845799"/>
            <a:ext cx="1534581" cy="2825202"/>
          </a:xfrm>
          <a:prstGeom prst="rect">
            <a:avLst/>
          </a:prstGeom>
        </p:spPr>
      </p:pic>
      <p:pic>
        <p:nvPicPr>
          <p:cNvPr id="1028" name="Picture 4" descr="https://gm1.ggpht.com/1eJSjwAK_v4KT3bRDx4Ru8IzP6610OJWi6jUlMvccCEZ1lnBHeajpdAQpgiyaaWU5ANFKl0bmB0EO1B-rthtYxMwoqKjbcwgDKxmmHrYLWz3g9okZqKNT_h13cGZoOcTXSN5rWg6igdQXEDCObI7ZEuUMetmnl0-tUChIn_PUu5GkDbs4DAVZ3GlkgDoOxxeBLvV9pjSfPpOd5GljL84znGpPBgWwrZgmAGpjZ0Xor7W3UDgcXVLHwTVosdDOGq7jlN7FN2kc3TmaZuiZSfRU1b0gL9FTaoggo0bo4K0bRliiGaClIb-NhoYuZ81gSZcd5U_I8eBZ8MWgZb-XV10WZeuUUu5I1bzd42v3t9Ck355HL4wDlm2YC6dMcWO3OhaBtzprnewcVngDx559qt4zRCQ4EYpyfeREQSccG7rHiYDkPsno2-qJ04rJaP4i6qXH6FKJizbSv5YlPhYBQiI1oqUtI0dyNROzhYeWnhJ_Isq6lvXnq44_No7ve7_Ylfyt3KliAZabjxp8Z4tS1J0QmjRgIdJheoKgb9O-i74NkqutSS6eklI4ElQiESO6qlnqmZV2yLy_Et8EBd3HeY9BDMIIqIlejoqZQ=w640-h158-l75-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6" y="1845799"/>
            <a:ext cx="4151857" cy="10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m1.ggpht.com/rxUT9Nl7XNSLs8t5jFAaNGCdCshZjgDe4Ml3okxE5Kt6XWEuIBncSqVA5vtPlmhTriIQYJkZe5RQoUzE1t1g1QaXai7jb7NkI9H9TpXwBIBiE1B4W-jtjmesm1I2ZxPOUQ6ImsHC15PrVc0Vm5jfJ1EO7xzvT4CH_Q0aMU89TRJdkT7z00Y-Xrh8TUMn8E-_gGw2miYo82CaTHNuPkdrL8fNJhIlwx06u15jZUx2ZKzzp2eFj-sWAz2ozQ3q0IL0_kQaDBRf_dNG_FLi195wktU75pv7QuyL1Gh4m92tlWSyuYFCH-nA0YRUFZJIsaMJEIi_2ZgJGyKKRAwrZnVd1Gf2OdJGFjMD616a7EkmBVjXuyWmJUHwhis4x4mdejoLUYeD7X5egGjPy3s-ZUjR9l2IK0CfWzmSC7KwhCIkZvXN1R4UuYOyu5NZ4QcGJc808hcqEIkf_Oc_Yv6TitSivzjeDaw9kKGx-d9iXhOvzE8efi84BKOSy7USLlmWZlGOEqAKANm9TW-nPYf1udqIU_dwKD_ivJHr-0UB53FL0DDKeH9sJBqcWgSqIdGk5wGIggsDgSecLLkSuo1dSWIo5PPfvghNZznVls4=w420-h134-l75-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6" y="3185351"/>
            <a:ext cx="4246235" cy="135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m1.ggpht.com/4i8B7Zo4bz7lDC-6Q3n_-WlQVdnppLsR352xrgzjTO1bdZkLOmIw4z5-q6usumg3agFMYhCGnUQkTOFrfvPFBYoUDnnTKkpE8HxHlxsw-maM0UgrYgw2Zh9esWMSwt5y9MUOrXC0Vur3zsnXhiHKHzwv0V7OUVvZfTQ25ejiAkc6Btk_29Oi9WJ2YNq3ymKcfg_7A7lydH3Neb07hMDQ8JxmD7bFSmdLgeJ-Ny6_GZjMHUmeohBke2TRkDBHLaXcOrWavBoKt2GSGosyYK-7ume9X-4nMRyZs3oElkBsJ81GNYqtV_2oUi20CHMymPG_crNuR-H9WPvD4qiluuFJdjAhMPb79k6chBDO7C-VkRQnOjD02KlpTDd1mRrh9_jjfg2M3fhzWwMOcGdRFgtQV_koFsLI-ADZ-jVwf5sKMAtJHfept_gpA2tPpG7at1WWQuPPj0cfffn5CmdZlVQpYYgvI6tsVLnlouIpIqOTvkwmx_SwXes4K7qWLp86DoqD3dAPE2fPm9nOEgXxDC-5zdtnrltKyNtRs0Sh-hgqK73a6Rug2wQZdTPlqp-cwM27zrHcMeEQtd8WTLa2p0wmyeY2vaPPIzc1Bj0=w824-h56-l75-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6" y="4786547"/>
            <a:ext cx="10783010" cy="7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33877" y="3862726"/>
            <a:ext cx="56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EI</a:t>
            </a:r>
            <a:endParaRPr lang="en-US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5954" y="2576545"/>
            <a:ext cx="92503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(rad/s)</a:t>
            </a:r>
            <a:endParaRPr lang="en-US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908" y="1866210"/>
            <a:ext cx="439588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58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51" y="27416"/>
            <a:ext cx="9404723" cy="1400530"/>
          </a:xfrm>
        </p:spPr>
        <p:txBody>
          <a:bodyPr/>
          <a:lstStyle/>
          <a:p>
            <a:r>
              <a:rPr lang="en-US" sz="2800" dirty="0" smtClean="0"/>
              <a:t>Free Vibration: Initial Disp.=Mode Shape 1</a:t>
            </a:r>
            <a:endParaRPr lang="en-US" sz="2800" dirty="0"/>
          </a:p>
        </p:txBody>
      </p:sp>
      <p:pic>
        <p:nvPicPr>
          <p:cNvPr id="5" name="ModeShap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603" y="767642"/>
            <a:ext cx="9802643" cy="6090358"/>
          </a:xfrm>
        </p:spPr>
      </p:pic>
      <p:pic>
        <p:nvPicPr>
          <p:cNvPr id="4" name="Picture 4" descr="https://gm1.ggpht.com/1eJSjwAK_v4KT3bRDx4Ru8IzP6610OJWi6jUlMvccCEZ1lnBHeajpdAQpgiyaaWU5ANFKl0bmB0EO1B-rthtYxMwoqKjbcwgDKxmmHrYLWz3g9okZqKNT_h13cGZoOcTXSN5rWg6igdQXEDCObI7ZEuUMetmnl0-tUChIn_PUu5GkDbs4DAVZ3GlkgDoOxxeBLvV9pjSfPpOd5GljL84znGpPBgWwrZgmAGpjZ0Xor7W3UDgcXVLHwTVosdDOGq7jlN7FN2kc3TmaZuiZSfRU1b0gL9FTaoggo0bo4K0bRliiGaClIb-NhoYuZ81gSZcd5U_I8eBZ8MWgZb-XV10WZeuUUu5I1bzd42v3t9Ck355HL4wDlm2YC6dMcWO3OhaBtzprnewcVngDx559qt4zRCQ4EYpyfeREQSccG7rHiYDkPsno2-qJ04rJaP4i6qXH6FKJizbSv5YlPhYBQiI1oqUtI0dyNROzhYeWnhJ_Isq6lvXnq44_No7ve7_Ylfyt3KliAZabjxp8Z4tS1J0QmjRgIdJheoKgb9O-i74NkqutSS6eklI4ElQiESO6qlnqmZV2yLy_Et8EBd3HeY9BDMIIqIlejoqZQ=w640-h158-l75-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4" y="27416"/>
            <a:ext cx="2998382" cy="7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076" y="12203"/>
            <a:ext cx="439588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Run SDOF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42" y="2098396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Step #1: ENTER values into </a:t>
            </a:r>
            <a:r>
              <a:rPr lang="en-US" sz="2800" dirty="0" err="1" smtClean="0"/>
              <a:t>User_Input.m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Step #2: ENTER values into </a:t>
            </a:r>
            <a:r>
              <a:rPr lang="en-US" sz="2800" dirty="0" err="1" smtClean="0"/>
              <a:t>Forcing_Function.m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Step #3: RUN </a:t>
            </a:r>
            <a:r>
              <a:rPr lang="en-US" sz="2800" dirty="0" err="1" smtClean="0"/>
              <a:t>Project_Begin.m</a:t>
            </a:r>
            <a:r>
              <a:rPr lang="en-US" sz="2800" dirty="0" smtClean="0"/>
              <a:t>  </a:t>
            </a:r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 rotWithShape="1">
          <a:blip r:embed="rId2"/>
          <a:srcRect t="11093" r="2108" b="1733"/>
          <a:stretch/>
        </p:blipFill>
        <p:spPr>
          <a:xfrm>
            <a:off x="9047182" y="122822"/>
            <a:ext cx="3035922" cy="1336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82" y="1528479"/>
            <a:ext cx="3018826" cy="5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deShap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850" y="806450"/>
            <a:ext cx="6753225" cy="419576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23731" cy="514845"/>
          </a:xfrm>
        </p:spPr>
        <p:txBody>
          <a:bodyPr/>
          <a:lstStyle/>
          <a:p>
            <a:r>
              <a:rPr lang="en-US" sz="2800" dirty="0" smtClean="0"/>
              <a:t>Free Vibration: Initial Disp.=Mode Shape 3</a:t>
            </a:r>
            <a:endParaRPr lang="en-US" sz="2800" dirty="0"/>
          </a:p>
        </p:txBody>
      </p:sp>
      <p:pic>
        <p:nvPicPr>
          <p:cNvPr id="5" name="Picture 4" descr="https://gm1.ggpht.com/1eJSjwAK_v4KT3bRDx4Ru8IzP6610OJWi6jUlMvccCEZ1lnBHeajpdAQpgiyaaWU5ANFKl0bmB0EO1B-rthtYxMwoqKjbcwgDKxmmHrYLWz3g9okZqKNT_h13cGZoOcTXSN5rWg6igdQXEDCObI7ZEuUMetmnl0-tUChIn_PUu5GkDbs4DAVZ3GlkgDoOxxeBLvV9pjSfPpOd5GljL84znGpPBgWwrZgmAGpjZ0Xor7W3UDgcXVLHwTVosdDOGq7jlN7FN2kc3TmaZuiZSfRU1b0gL9FTaoggo0bo4K0bRliiGaClIb-NhoYuZ81gSZcd5U_I8eBZ8MWgZb-XV10WZeuUUu5I1bzd42v3t9Ck355HL4wDlm2YC6dMcWO3OhaBtzprnewcVngDx559qt4zRCQ4EYpyfeREQSccG7rHiYDkPsno2-qJ04rJaP4i6qXH6FKJizbSv5YlPhYBQiI1oqUtI0dyNROzhYeWnhJ_Isq6lvXnq44_No7ve7_Ylfyt3KliAZabjxp8Z4tS1J0QmjRgIdJheoKgb9O-i74NkqutSS6eklI4ElQiESO6qlnqmZV2yLy_Et8EBd3HeY9BDMIIqIlejoqZQ=w640-h158-l75-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4" y="27416"/>
            <a:ext cx="2998382" cy="7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545" y="27416"/>
            <a:ext cx="439588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2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070" y="1361801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Presented Walkthroughs of SDOF/MDOF Analysis Programs</a:t>
            </a:r>
          </a:p>
          <a:p>
            <a:pPr lvl="1"/>
            <a:r>
              <a:rPr lang="en-US" dirty="0" smtClean="0"/>
              <a:t>User Inputs</a:t>
            </a:r>
          </a:p>
          <a:p>
            <a:pPr lvl="1"/>
            <a:r>
              <a:rPr lang="en-US" dirty="0" smtClean="0"/>
              <a:t>Forcing Functions</a:t>
            </a:r>
          </a:p>
          <a:p>
            <a:pPr lvl="1"/>
            <a:r>
              <a:rPr lang="en-US" dirty="0" smtClean="0"/>
              <a:t>Numerical Analysis</a:t>
            </a:r>
          </a:p>
          <a:p>
            <a:pPr lvl="1"/>
            <a:r>
              <a:rPr lang="en-US" dirty="0" smtClean="0"/>
              <a:t>Plots</a:t>
            </a:r>
          </a:p>
          <a:p>
            <a:pPr lvl="1"/>
            <a:r>
              <a:rPr lang="en-US" dirty="0" smtClean="0"/>
              <a:t>Animations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r>
              <a:rPr lang="en-US" dirty="0" smtClean="0"/>
              <a:t>Displayed Potential for its use as learning module </a:t>
            </a:r>
          </a:p>
          <a:p>
            <a:pPr lvl="1"/>
            <a:r>
              <a:rPr lang="en-US" dirty="0"/>
              <a:t>Video demo for lecture</a:t>
            </a:r>
          </a:p>
          <a:p>
            <a:pPr lvl="1"/>
            <a:r>
              <a:rPr lang="en-US" dirty="0"/>
              <a:t>Input-Output Program for </a:t>
            </a:r>
            <a:r>
              <a:rPr lang="en-US" dirty="0" smtClean="0"/>
              <a:t>verification</a:t>
            </a:r>
          </a:p>
          <a:p>
            <a:pPr lvl="1"/>
            <a:r>
              <a:rPr lang="en-US" dirty="0" smtClean="0"/>
              <a:t>Homework Ex. for understanding all relations of MDOF natural frequencies, mode shapes, modal coordinates, real displacements</a:t>
            </a:r>
          </a:p>
        </p:txBody>
      </p:sp>
    </p:spTree>
    <p:extLst>
      <p:ext uri="{BB962C8B-B14F-4D97-AF65-F5344CB8AC3E}">
        <p14:creationId xmlns:p14="http://schemas.microsoft.com/office/powerpoint/2010/main" val="314805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#1: Fill Up </a:t>
            </a:r>
            <a:r>
              <a:rPr lang="en-US" b="1" i="1" dirty="0" err="1" smtClean="0"/>
              <a:t>User_Input.m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18217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Step #1: </a:t>
            </a:r>
            <a:r>
              <a:rPr lang="en-US" dirty="0" err="1"/>
              <a:t>User_Input.m</a:t>
            </a:r>
            <a:endParaRPr lang="en-US" dirty="0"/>
          </a:p>
          <a:p>
            <a:pPr lvl="1"/>
            <a:r>
              <a:rPr lang="en-US" dirty="0"/>
              <a:t>Define </a:t>
            </a:r>
            <a:r>
              <a:rPr lang="en-US" dirty="0" smtClean="0"/>
              <a:t>mass </a:t>
            </a:r>
            <a:r>
              <a:rPr lang="en-US" i="1" dirty="0" smtClean="0"/>
              <a:t>m, </a:t>
            </a:r>
            <a:r>
              <a:rPr lang="en-US" dirty="0" smtClean="0"/>
              <a:t>damping ratio </a:t>
            </a:r>
            <a:r>
              <a:rPr lang="el-GR" dirty="0" smtClean="0"/>
              <a:t>ξ</a:t>
            </a:r>
            <a:r>
              <a:rPr lang="en-US" dirty="0" smtClean="0"/>
              <a:t>, stiffness </a:t>
            </a:r>
            <a:r>
              <a:rPr lang="en-US" i="1" dirty="0" smtClean="0"/>
              <a:t>k, </a:t>
            </a:r>
            <a:r>
              <a:rPr lang="en-US" dirty="0" smtClean="0"/>
              <a:t>initial conditions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Select Numerical Analysis Type</a:t>
            </a:r>
          </a:p>
          <a:p>
            <a:pPr lvl="2"/>
            <a:r>
              <a:rPr lang="en-US" dirty="0"/>
              <a:t>Central Difference Method</a:t>
            </a:r>
          </a:p>
          <a:p>
            <a:pPr lvl="2"/>
            <a:r>
              <a:rPr lang="en-US" dirty="0" err="1"/>
              <a:t>Newmark’s</a:t>
            </a:r>
            <a:r>
              <a:rPr lang="en-US" dirty="0"/>
              <a:t> </a:t>
            </a:r>
            <a:r>
              <a:rPr lang="en-US" dirty="0" smtClean="0"/>
              <a:t>Method</a:t>
            </a:r>
          </a:p>
          <a:p>
            <a:pPr lvl="2"/>
            <a:r>
              <a:rPr lang="en-US" dirty="0" err="1" smtClean="0"/>
              <a:t>Runge-Kutta</a:t>
            </a:r>
            <a:r>
              <a:rPr lang="en-US" dirty="0" smtClean="0"/>
              <a:t> Method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Decide time step ∆t and time </a:t>
            </a:r>
            <a:r>
              <a:rPr lang="en-US" dirty="0" smtClean="0"/>
              <a:t>range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State the Type of Forcing Function</a:t>
            </a:r>
          </a:p>
          <a:p>
            <a:pPr lvl="2"/>
            <a:r>
              <a:rPr lang="en-US" dirty="0" smtClean="0"/>
              <a:t>‘1’ for Recorded Ground Motion</a:t>
            </a:r>
          </a:p>
          <a:p>
            <a:pPr lvl="2"/>
            <a:r>
              <a:rPr lang="en-US" dirty="0" smtClean="0"/>
              <a:t>‘2’ for Theoretical Forcing Function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 rotWithShape="1">
          <a:blip r:embed="rId2"/>
          <a:srcRect t="11093" r="2108" b="1733"/>
          <a:stretch/>
        </p:blipFill>
        <p:spPr>
          <a:xfrm>
            <a:off x="8380208" y="316459"/>
            <a:ext cx="3035922" cy="1336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208" y="1722116"/>
            <a:ext cx="3018826" cy="5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#2: </a:t>
            </a:r>
            <a:r>
              <a:rPr lang="en-US" sz="3600" dirty="0" smtClean="0"/>
              <a:t>Fill up </a:t>
            </a:r>
            <a:r>
              <a:rPr lang="en-US" sz="3600" b="1" i="1" dirty="0" err="1" smtClean="0"/>
              <a:t>ForcingFunction.m</a:t>
            </a:r>
            <a:endParaRPr lang="en-US" sz="3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944" y="2041417"/>
            <a:ext cx="5932188" cy="4337868"/>
          </a:xfrm>
          <a:ln w="28575">
            <a:solidFill>
              <a:schemeClr val="tx1"/>
            </a:solidFill>
            <a:prstDash val="dash"/>
          </a:ln>
        </p:spPr>
        <p:txBody>
          <a:bodyPr/>
          <a:lstStyle/>
          <a:p>
            <a:r>
              <a:rPr lang="en-US" dirty="0" smtClean="0"/>
              <a:t>Create a force vector </a:t>
            </a:r>
            <a:r>
              <a:rPr lang="en-US" i="1" dirty="0" smtClean="0"/>
              <a:t>p(t)</a:t>
            </a:r>
          </a:p>
          <a:p>
            <a:r>
              <a:rPr lang="en-US" dirty="0" smtClean="0"/>
              <a:t>Option #1: Theoretical Forcing Function</a:t>
            </a:r>
          </a:p>
          <a:p>
            <a:pPr lvl="1"/>
            <a:r>
              <a:rPr lang="en-US" dirty="0" smtClean="0"/>
              <a:t> Sample Forcing Input #1: Harmonic Function 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99" y="1191590"/>
            <a:ext cx="4380460" cy="7609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8126" y="1290918"/>
            <a:ext cx="728892" cy="5623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 rotWithShape="1">
          <a:blip r:embed="rId3"/>
          <a:srcRect t="11093" r="2108" b="1733"/>
          <a:stretch/>
        </p:blipFill>
        <p:spPr>
          <a:xfrm>
            <a:off x="8747586" y="235212"/>
            <a:ext cx="3035922" cy="1336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05073" y="591671"/>
            <a:ext cx="778435" cy="505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94" y="3401211"/>
            <a:ext cx="22574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107" y="3394765"/>
            <a:ext cx="1133475" cy="50482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165570" y="3256856"/>
            <a:ext cx="1897623" cy="780641"/>
            <a:chOff x="7137271" y="3393016"/>
            <a:chExt cx="1897623" cy="78064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b="61648"/>
            <a:stretch/>
          </p:blipFill>
          <p:spPr>
            <a:xfrm>
              <a:off x="7137271" y="3811467"/>
              <a:ext cx="666750" cy="35069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72722" y="3393016"/>
              <a:ext cx="1842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Defines: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3471" y="3801019"/>
              <a:ext cx="451423" cy="3611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t="59133"/>
            <a:stretch/>
          </p:blipFill>
          <p:spPr>
            <a:xfrm>
              <a:off x="7860371" y="3799968"/>
              <a:ext cx="666750" cy="373689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504" y="4349819"/>
            <a:ext cx="3495675" cy="164651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6272645" y="2041417"/>
            <a:ext cx="5754403" cy="433786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Option #2: Feed Recorded Ground Motion</a:t>
            </a:r>
          </a:p>
          <a:p>
            <a:pPr lvl="1"/>
            <a:r>
              <a:rPr lang="en-US" dirty="0" smtClean="0"/>
              <a:t> Sample Forcing Input #2: El Centro EQ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Wingdings 3" charset="2"/>
              <a:buNone/>
            </a:pPr>
            <a:endParaRPr lang="en-US" dirty="0" smtClean="0"/>
          </a:p>
          <a:p>
            <a:pPr marL="457200" lvl="1" indent="0">
              <a:buFont typeface="Wingdings 3" charset="2"/>
              <a:buNone/>
            </a:pPr>
            <a:endParaRPr lang="en-US" dirty="0" smtClean="0"/>
          </a:p>
          <a:p>
            <a:pPr marL="457200" lvl="1" indent="0">
              <a:buFont typeface="Wingdings 3" charset="2"/>
              <a:buNone/>
            </a:pPr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3197" y="3630074"/>
            <a:ext cx="2705734" cy="8008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4846" y="4506653"/>
            <a:ext cx="2709971" cy="17750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6155" y="3756509"/>
            <a:ext cx="14573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#3: Run </a:t>
            </a:r>
            <a:r>
              <a:rPr lang="en-US" b="1" i="1" dirty="0" err="1" smtClean="0"/>
              <a:t>Project_Begin.m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31170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Output will display</a:t>
            </a:r>
          </a:p>
          <a:p>
            <a:r>
              <a:rPr lang="en-US" dirty="0" smtClean="0"/>
              <a:t>Creates intermediary variables and vectors</a:t>
            </a:r>
          </a:p>
          <a:p>
            <a:pPr lvl="1"/>
            <a:r>
              <a:rPr lang="en-US" dirty="0" smtClean="0"/>
              <a:t>Time vector </a:t>
            </a:r>
            <a:r>
              <a:rPr lang="en-US" b="1" dirty="0" smtClean="0"/>
              <a:t>[t]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Natural frequency, damping coefficient, natural period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Runs Numerical Analysis Method of User’s Choice</a:t>
            </a:r>
          </a:p>
          <a:p>
            <a:pPr lvl="1"/>
            <a:r>
              <a:rPr lang="en-US" dirty="0" smtClean="0"/>
              <a:t>Central Difference Method </a:t>
            </a:r>
          </a:p>
          <a:p>
            <a:pPr lvl="1"/>
            <a:r>
              <a:rPr lang="en-US" dirty="0" err="1" smtClean="0"/>
              <a:t>Newmark’s</a:t>
            </a:r>
            <a:r>
              <a:rPr lang="en-US" dirty="0" smtClean="0"/>
              <a:t> Method</a:t>
            </a:r>
          </a:p>
          <a:p>
            <a:pPr lvl="1"/>
            <a:r>
              <a:rPr lang="en-US" dirty="0" err="1" smtClean="0"/>
              <a:t>Runge-Kutta</a:t>
            </a:r>
            <a:r>
              <a:rPr lang="en-US" dirty="0" smtClean="0"/>
              <a:t> Method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41" t="6200" b="59841"/>
          <a:stretch/>
        </p:blipFill>
        <p:spPr>
          <a:xfrm>
            <a:off x="2007699" y="3126885"/>
            <a:ext cx="1270018" cy="957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935" b="37711"/>
          <a:stretch/>
        </p:blipFill>
        <p:spPr>
          <a:xfrm>
            <a:off x="3604906" y="3413430"/>
            <a:ext cx="1514475" cy="37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9158" b="2988"/>
          <a:stretch/>
        </p:blipFill>
        <p:spPr>
          <a:xfrm>
            <a:off x="5360319" y="3209034"/>
            <a:ext cx="1514475" cy="7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Difference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28974"/>
            <a:ext cx="8946541" cy="4195481"/>
          </a:xfrm>
        </p:spPr>
        <p:txBody>
          <a:bodyPr/>
          <a:lstStyle/>
          <a:p>
            <a:r>
              <a:rPr lang="en-US" dirty="0"/>
              <a:t>finite difference approximation of the time derivatives of displacement </a:t>
            </a:r>
            <a:r>
              <a:rPr lang="en-US" dirty="0" smtClean="0"/>
              <a:t>(</a:t>
            </a:r>
            <a:r>
              <a:rPr lang="en-US" dirty="0" err="1" smtClean="0"/>
              <a:t>i.e.velocity</a:t>
            </a:r>
            <a:r>
              <a:rPr lang="en-US" dirty="0"/>
              <a:t>,</a:t>
            </a:r>
            <a:r>
              <a:rPr lang="en-US" dirty="0" smtClean="0"/>
              <a:t> acceleration)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0" y="2291453"/>
            <a:ext cx="2600325" cy="58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6" y="3177588"/>
            <a:ext cx="2608061" cy="1465969"/>
          </a:xfrm>
          <a:prstGeom prst="rect">
            <a:avLst/>
          </a:prstGeom>
        </p:spPr>
      </p:pic>
      <p:pic>
        <p:nvPicPr>
          <p:cNvPr id="1026" name="Picture 2" descr="http://www.dynasupport.com/tutorial/ls-dyna-users-guide/time-integration/resolveuid/e8d6dd85d85b1c0b0944ac8fd7923c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14" y="2291453"/>
            <a:ext cx="4649114" cy="30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3435" t="81491" r="30834"/>
          <a:stretch/>
        </p:blipFill>
        <p:spPr>
          <a:xfrm>
            <a:off x="8637185" y="4361947"/>
            <a:ext cx="1871831" cy="886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036" t="39016" r="2120" b="45266"/>
          <a:stretch/>
        </p:blipFill>
        <p:spPr>
          <a:xfrm>
            <a:off x="7843968" y="3215127"/>
            <a:ext cx="3393761" cy="519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40769" t="4180" r="36643" b="81899"/>
          <a:stretch/>
        </p:blipFill>
        <p:spPr>
          <a:xfrm>
            <a:off x="8985780" y="2291453"/>
            <a:ext cx="1183341" cy="6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Difference Method Coded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310" y="2982805"/>
            <a:ext cx="7455096" cy="2105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36" t="39016" r="2120" b="45266"/>
          <a:stretch/>
        </p:blipFill>
        <p:spPr>
          <a:xfrm>
            <a:off x="4638467" y="1785388"/>
            <a:ext cx="4275151" cy="654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769" t="4180" r="36643" b="81899"/>
          <a:stretch/>
        </p:blipFill>
        <p:spPr>
          <a:xfrm>
            <a:off x="2595738" y="1773251"/>
            <a:ext cx="1183341" cy="6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1046</TotalTime>
  <Words>967</Words>
  <Application>Microsoft Office PowerPoint</Application>
  <PresentationFormat>Widescreen</PresentationFormat>
  <Paragraphs>212</Paragraphs>
  <Slides>41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Cambria Math</vt:lpstr>
      <vt:lpstr>Century Gothic</vt:lpstr>
      <vt:lpstr>Wingdings 3</vt:lpstr>
      <vt:lpstr>Ion</vt:lpstr>
      <vt:lpstr>NUMERICAL EVALUATOR OF DYNAMIC RESPONSES OF SINGLE/MULTIPLE DEGREE(S) OF FREEDOM STRUCTURES</vt:lpstr>
      <vt:lpstr>Overview</vt:lpstr>
      <vt:lpstr>Single-Degree-of-Freedom Model</vt:lpstr>
      <vt:lpstr>To Run SDOF Program</vt:lpstr>
      <vt:lpstr>Step #1: Fill Up User_Input.m</vt:lpstr>
      <vt:lpstr>Step #2: Fill up ForcingFunction.m</vt:lpstr>
      <vt:lpstr>Step #3: Run Project_Begin.m</vt:lpstr>
      <vt:lpstr>Central Difference Method</vt:lpstr>
      <vt:lpstr>Central Difference Method Coded</vt:lpstr>
      <vt:lpstr>Newmark’s Method</vt:lpstr>
      <vt:lpstr>Newmark’s Method Coded</vt:lpstr>
      <vt:lpstr>Runge-Kutta 4th Order Method</vt:lpstr>
      <vt:lpstr>Runge-Kutta 4th order in Matlab</vt:lpstr>
      <vt:lpstr>Plots and Animations</vt:lpstr>
      <vt:lpstr>Theoretic Forcing Function</vt:lpstr>
      <vt:lpstr>Ground Motion</vt:lpstr>
      <vt:lpstr>SDOF Flowchart</vt:lpstr>
      <vt:lpstr>Multiple-Degrees-of-Freedom Overview</vt:lpstr>
      <vt:lpstr>MDOF Model</vt:lpstr>
      <vt:lpstr>To Run MDOF Program</vt:lpstr>
      <vt:lpstr>Step #1:User_Input_MDOF.m</vt:lpstr>
      <vt:lpstr>Step #2: Fill up MDOF_ForcingFunction.m</vt:lpstr>
      <vt:lpstr>Step #3: Run MDOF_Run.m</vt:lpstr>
      <vt:lpstr>Central Difference Method-MDOF</vt:lpstr>
      <vt:lpstr>CDM-Initial Calculations</vt:lpstr>
      <vt:lpstr>CDM Iterations: </vt:lpstr>
      <vt:lpstr>Newmark’s Method—MDOF  </vt:lpstr>
      <vt:lpstr>Newmark’s Method Initial Calculations</vt:lpstr>
      <vt:lpstr>Newmark’s Method Iterations</vt:lpstr>
      <vt:lpstr>MDOF Plots and Animations</vt:lpstr>
      <vt:lpstr>Theoretic: Step Force 1000k @ Top  on 5th story </vt:lpstr>
      <vt:lpstr>EQ: El Centro—4-story chimney</vt:lpstr>
      <vt:lpstr>Power Spectral Density Plot</vt:lpstr>
      <vt:lpstr>Power Spectral Density Plot: Free Vibration w. initial displacement at top degree-of-freedom</vt:lpstr>
      <vt:lpstr>Power Spectral Density Plot: El Centro EQ</vt:lpstr>
      <vt:lpstr>Flowchart MDOF Program</vt:lpstr>
      <vt:lpstr>Learning Module Exercise: </vt:lpstr>
      <vt:lpstr>Exercise Continued</vt:lpstr>
      <vt:lpstr>Free Vibration: Initial Disp.=Mode Shape 1</vt:lpstr>
      <vt:lpstr>Free Vibration: Initial Disp.=Mode Shape 3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EVALUATOR OF DYNAMIC RESPONSES OF SINGLE/MULTIPLE DEGREE(S) OF FREEDOM STRUCTURES</dc:title>
  <dc:creator>Kevin Yongchul Kim</dc:creator>
  <cp:lastModifiedBy>Kevin Y. Kim</cp:lastModifiedBy>
  <cp:revision>71</cp:revision>
  <dcterms:created xsi:type="dcterms:W3CDTF">2015-05-20T05:51:12Z</dcterms:created>
  <dcterms:modified xsi:type="dcterms:W3CDTF">2015-05-21T11:32:05Z</dcterms:modified>
</cp:coreProperties>
</file>